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9b8f75a21c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9b8f75a21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9b8f75a21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9b8f75a21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b8f75a21c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9b8f75a21c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9b8f75a21c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9b8f75a21c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9b8f75a21c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9b8f75a21c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9b8f75a21c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9b8f75a21c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9b8f75a21c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9b8f75a21c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.png"/><Relationship Id="rId6" Type="http://schemas.openxmlformats.org/officeDocument/2006/relationships/image" Target="../media/image12.png"/><Relationship Id="rId7" Type="http://schemas.openxmlformats.org/officeDocument/2006/relationships/image" Target="../media/image2.png"/><Relationship Id="rId8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5" Type="http://schemas.openxmlformats.org/officeDocument/2006/relationships/image" Target="../media/image12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png"/><Relationship Id="rId10" Type="http://schemas.openxmlformats.org/officeDocument/2006/relationships/image" Target="../media/image13.png"/><Relationship Id="rId13" Type="http://schemas.openxmlformats.org/officeDocument/2006/relationships/image" Target="../media/image11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5" Type="http://schemas.openxmlformats.org/officeDocument/2006/relationships/image" Target="../media/image5.png"/><Relationship Id="rId14" Type="http://schemas.openxmlformats.org/officeDocument/2006/relationships/image" Target="../media/image6.png"/><Relationship Id="rId16" Type="http://schemas.openxmlformats.org/officeDocument/2006/relationships/image" Target="../media/image14.png"/><Relationship Id="rId5" Type="http://schemas.openxmlformats.org/officeDocument/2006/relationships/image" Target="../media/image12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.png"/><Relationship Id="rId6" Type="http://schemas.openxmlformats.org/officeDocument/2006/relationships/image" Target="../media/image12.png"/><Relationship Id="rId7" Type="http://schemas.openxmlformats.org/officeDocument/2006/relationships/image" Target="../media/image2.png"/><Relationship Id="rId8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.png"/><Relationship Id="rId6" Type="http://schemas.openxmlformats.org/officeDocument/2006/relationships/image" Target="../media/image12.png"/><Relationship Id="rId7" Type="http://schemas.openxmlformats.org/officeDocument/2006/relationships/image" Target="../media/image2.png"/><Relationship Id="rId8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Relationship Id="rId5" Type="http://schemas.openxmlformats.org/officeDocument/2006/relationships/image" Target="../media/image1.png"/><Relationship Id="rId6" Type="http://schemas.openxmlformats.org/officeDocument/2006/relationships/image" Target="../media/image12.png"/><Relationship Id="rId7" Type="http://schemas.openxmlformats.org/officeDocument/2006/relationships/image" Target="../media/image2.png"/><Relationship Id="rId8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.png"/><Relationship Id="rId6" Type="http://schemas.openxmlformats.org/officeDocument/2006/relationships/image" Target="../media/image12.png"/><Relationship Id="rId7" Type="http://schemas.openxmlformats.org/officeDocument/2006/relationships/image" Target="../media/image2.png"/><Relationship Id="rId8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png"/><Relationship Id="rId10" Type="http://schemas.openxmlformats.org/officeDocument/2006/relationships/image" Target="../media/image17.pn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5" Type="http://schemas.openxmlformats.org/officeDocument/2006/relationships/image" Target="../media/image1.png"/><Relationship Id="rId6" Type="http://schemas.openxmlformats.org/officeDocument/2006/relationships/image" Target="../media/image12.png"/><Relationship Id="rId7" Type="http://schemas.openxmlformats.org/officeDocument/2006/relationships/image" Target="../media/image2.png"/><Relationship Id="rId8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650" y="190900"/>
            <a:ext cx="1943100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b="25982" l="0" r="0" t="30321"/>
          <a:stretch/>
        </p:blipFill>
        <p:spPr>
          <a:xfrm>
            <a:off x="171650" y="4717100"/>
            <a:ext cx="1031500" cy="2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8023" y="4717100"/>
            <a:ext cx="766739" cy="2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5075" y="4686175"/>
            <a:ext cx="831258" cy="3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46645" y="4597875"/>
            <a:ext cx="513750" cy="51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4500" y="4605350"/>
            <a:ext cx="952500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525600" y="1850550"/>
            <a:ext cx="6236400" cy="14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Venue Vision:</a:t>
            </a:r>
            <a:r>
              <a:rPr lang="en" sz="27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Striving towards a sustainable future for tennis venues in Surrey</a:t>
            </a:r>
            <a:r>
              <a:rPr lang="en" sz="18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8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b="25982" l="0" r="0" t="30321"/>
          <a:stretch/>
        </p:blipFill>
        <p:spPr>
          <a:xfrm>
            <a:off x="171650" y="4717100"/>
            <a:ext cx="1031500" cy="2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8023" y="4717100"/>
            <a:ext cx="766739" cy="2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5075" y="4686175"/>
            <a:ext cx="831258" cy="3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6645" y="4597875"/>
            <a:ext cx="513750" cy="51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84500" y="4605350"/>
            <a:ext cx="952500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1564163" y="2458388"/>
            <a:ext cx="6236400" cy="10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External influences on decision making in your venue…</a:t>
            </a:r>
            <a:endParaRPr sz="18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34863" y="314663"/>
            <a:ext cx="2242450" cy="82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b="7887" l="9855" r="10854" t="9000"/>
          <a:stretch/>
        </p:blipFill>
        <p:spPr>
          <a:xfrm>
            <a:off x="7112525" y="155013"/>
            <a:ext cx="1712049" cy="9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876" y="400702"/>
            <a:ext cx="2092325" cy="7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/>
          <p:nvPr/>
        </p:nvSpPr>
        <p:spPr>
          <a:xfrm rot="5400000">
            <a:off x="4275250" y="1646251"/>
            <a:ext cx="1346100" cy="504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4"/>
          <p:cNvSpPr/>
          <p:nvPr/>
        </p:nvSpPr>
        <p:spPr>
          <a:xfrm rot="7358087">
            <a:off x="6117338" y="1653478"/>
            <a:ext cx="1490871" cy="50514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4"/>
          <p:cNvSpPr/>
          <p:nvPr/>
        </p:nvSpPr>
        <p:spPr>
          <a:xfrm rot="3391432">
            <a:off x="1252438" y="1590418"/>
            <a:ext cx="1649052" cy="50505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4"/>
          <p:cNvSpPr/>
          <p:nvPr/>
        </p:nvSpPr>
        <p:spPr>
          <a:xfrm>
            <a:off x="2839988" y="473325"/>
            <a:ext cx="858300" cy="504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5"/>
          <p:cNvPicPr preferRelativeResize="0"/>
          <p:nvPr/>
        </p:nvPicPr>
        <p:blipFill rotWithShape="1">
          <a:blip r:embed="rId3">
            <a:alphaModFix/>
          </a:blip>
          <a:srcRect b="25982" l="0" r="0" t="30321"/>
          <a:stretch/>
        </p:blipFill>
        <p:spPr>
          <a:xfrm>
            <a:off x="171650" y="4717100"/>
            <a:ext cx="1031500" cy="2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8023" y="4717100"/>
            <a:ext cx="766739" cy="2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5075" y="4686175"/>
            <a:ext cx="831258" cy="3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6645" y="4597875"/>
            <a:ext cx="513750" cy="51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84500" y="4605350"/>
            <a:ext cx="952500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/>
        </p:nvSpPr>
        <p:spPr>
          <a:xfrm>
            <a:off x="4690923" y="2606563"/>
            <a:ext cx="5292000" cy="6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reality of e</a:t>
            </a:r>
            <a:r>
              <a:rPr b="1" lang="en" sz="1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xternal influences on decisions in your venue…</a:t>
            </a:r>
            <a:endParaRPr sz="9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91954" y="1717299"/>
            <a:ext cx="1457100" cy="534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 rotWithShape="1">
          <a:blip r:embed="rId9">
            <a:alphaModFix/>
          </a:blip>
          <a:srcRect b="7887" l="9855" r="10854" t="9000"/>
          <a:stretch/>
        </p:blipFill>
        <p:spPr>
          <a:xfrm>
            <a:off x="6606750" y="3998175"/>
            <a:ext cx="1712049" cy="9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876" y="400702"/>
            <a:ext cx="2092325" cy="7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5"/>
          <p:cNvSpPr/>
          <p:nvPr/>
        </p:nvSpPr>
        <p:spPr>
          <a:xfrm rot="-5400578">
            <a:off x="-226449" y="2089075"/>
            <a:ext cx="1783500" cy="504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5"/>
          <p:cNvSpPr/>
          <p:nvPr/>
        </p:nvSpPr>
        <p:spPr>
          <a:xfrm rot="2251066">
            <a:off x="4211164" y="2167247"/>
            <a:ext cx="721666" cy="5049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0725" y="3274150"/>
            <a:ext cx="1031500" cy="10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03150" y="3472051"/>
            <a:ext cx="1457100" cy="65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783376" y="3472058"/>
            <a:ext cx="1600848" cy="68302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5"/>
          <p:cNvSpPr/>
          <p:nvPr/>
        </p:nvSpPr>
        <p:spPr>
          <a:xfrm rot="3391196">
            <a:off x="1586625" y="1200751"/>
            <a:ext cx="976168" cy="50505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5"/>
          <p:cNvSpPr/>
          <p:nvPr/>
        </p:nvSpPr>
        <p:spPr>
          <a:xfrm rot="10800000">
            <a:off x="2719609" y="626650"/>
            <a:ext cx="1164900" cy="505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71050" y="3448374"/>
            <a:ext cx="1305025" cy="7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049549" y="248850"/>
            <a:ext cx="1305024" cy="130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 rotWithShape="1">
          <a:blip r:embed="rId15">
            <a:alphaModFix/>
          </a:blip>
          <a:srcRect b="0" l="25422" r="26682" t="0"/>
          <a:stretch/>
        </p:blipFill>
        <p:spPr>
          <a:xfrm>
            <a:off x="5462200" y="308474"/>
            <a:ext cx="1081800" cy="1185777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/>
          <p:nvPr/>
        </p:nvSpPr>
        <p:spPr>
          <a:xfrm rot="-5400000">
            <a:off x="7280850" y="3439225"/>
            <a:ext cx="486600" cy="504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5"/>
          <p:cNvPicPr preferRelativeResize="0"/>
          <p:nvPr/>
        </p:nvPicPr>
        <p:blipFill rotWithShape="1">
          <a:blip r:embed="rId16">
            <a:alphaModFix/>
          </a:blip>
          <a:srcRect b="14215" l="7984" r="8494" t="12770"/>
          <a:stretch/>
        </p:blipFill>
        <p:spPr>
          <a:xfrm>
            <a:off x="6651626" y="289770"/>
            <a:ext cx="2242426" cy="122319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/>
          <p:nvPr/>
        </p:nvSpPr>
        <p:spPr>
          <a:xfrm rot="5400000">
            <a:off x="493725" y="1935311"/>
            <a:ext cx="1554300" cy="505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5"/>
          <p:cNvSpPr/>
          <p:nvPr/>
        </p:nvSpPr>
        <p:spPr>
          <a:xfrm rot="1134">
            <a:off x="1743399" y="2837450"/>
            <a:ext cx="2727600" cy="505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650" y="190900"/>
            <a:ext cx="1943100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 rotWithShape="1">
          <a:blip r:embed="rId4">
            <a:alphaModFix/>
          </a:blip>
          <a:srcRect b="25982" l="0" r="0" t="30321"/>
          <a:stretch/>
        </p:blipFill>
        <p:spPr>
          <a:xfrm>
            <a:off x="171650" y="4717100"/>
            <a:ext cx="1031500" cy="2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8023" y="4717100"/>
            <a:ext cx="766739" cy="2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5075" y="4686175"/>
            <a:ext cx="831258" cy="3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46645" y="4597875"/>
            <a:ext cx="513750" cy="51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4500" y="4605350"/>
            <a:ext cx="952500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/>
          <p:nvPr/>
        </p:nvSpPr>
        <p:spPr>
          <a:xfrm>
            <a:off x="511025" y="1850550"/>
            <a:ext cx="6236400" cy="14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Case Study: </a:t>
            </a:r>
            <a:r>
              <a:rPr lang="en" sz="27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King’s College London (KCL) Tennis Club</a:t>
            </a:r>
            <a:endParaRPr sz="18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650" y="190900"/>
            <a:ext cx="1943100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 rotWithShape="1">
          <a:blip r:embed="rId4">
            <a:alphaModFix/>
          </a:blip>
          <a:srcRect b="25982" l="0" r="0" t="30321"/>
          <a:stretch/>
        </p:blipFill>
        <p:spPr>
          <a:xfrm>
            <a:off x="171650" y="4717100"/>
            <a:ext cx="1031500" cy="2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8023" y="4717100"/>
            <a:ext cx="766739" cy="2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5075" y="4686175"/>
            <a:ext cx="831258" cy="3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46645" y="4597875"/>
            <a:ext cx="513750" cy="51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4500" y="4605350"/>
            <a:ext cx="952500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 txBox="1"/>
          <p:nvPr/>
        </p:nvSpPr>
        <p:spPr>
          <a:xfrm>
            <a:off x="285150" y="1770450"/>
            <a:ext cx="8413500" cy="16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700"/>
              <a:buFont typeface="Comic Sans MS"/>
              <a:buAutoNum type="arabicPeriod"/>
            </a:pPr>
            <a:r>
              <a:rPr b="1" lang="en" sz="27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Active </a:t>
            </a:r>
            <a:r>
              <a:rPr b="1" lang="en" sz="27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participation</a:t>
            </a:r>
            <a:r>
              <a:rPr b="1" lang="en" sz="27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 </a:t>
            </a:r>
            <a:r>
              <a:rPr b="1" lang="en" sz="27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national</a:t>
            </a:r>
            <a:r>
              <a:rPr b="1" lang="en" sz="27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wide </a:t>
            </a:r>
            <a:r>
              <a:rPr b="1" lang="en" sz="27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initiatives</a:t>
            </a:r>
            <a:endParaRPr b="1" sz="27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700"/>
              <a:buFont typeface="Comic Sans MS"/>
              <a:buAutoNum type="arabicPeriod"/>
            </a:pPr>
            <a:r>
              <a:rPr b="1" lang="en" sz="27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Using soft power when striking deals</a:t>
            </a:r>
            <a:endParaRPr b="1" sz="27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700"/>
              <a:buFont typeface="Comic Sans MS"/>
              <a:buAutoNum type="arabicPeriod"/>
            </a:pPr>
            <a:r>
              <a:rPr b="1" lang="en" sz="27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Taking action into our own hands </a:t>
            </a:r>
            <a:endParaRPr b="1" sz="27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650" y="190900"/>
            <a:ext cx="1943100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 rotWithShape="1">
          <a:blip r:embed="rId4">
            <a:alphaModFix/>
          </a:blip>
          <a:srcRect b="25982" l="0" r="0" t="30321"/>
          <a:stretch/>
        </p:blipFill>
        <p:spPr>
          <a:xfrm>
            <a:off x="171650" y="4717100"/>
            <a:ext cx="1031500" cy="2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8023" y="4717100"/>
            <a:ext cx="766739" cy="2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5075" y="4686175"/>
            <a:ext cx="831258" cy="3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46645" y="4597875"/>
            <a:ext cx="513750" cy="51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4500" y="4605350"/>
            <a:ext cx="952500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8"/>
          <p:cNvSpPr txBox="1"/>
          <p:nvPr/>
        </p:nvSpPr>
        <p:spPr>
          <a:xfrm>
            <a:off x="1050150" y="1930700"/>
            <a:ext cx="6236400" cy="14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1.Active participation in national wide initiatives</a:t>
            </a:r>
            <a:endParaRPr sz="18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8" name="Google Shape;13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6575" y="481900"/>
            <a:ext cx="2062125" cy="85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8"/>
          <p:cNvSpPr/>
          <p:nvPr/>
        </p:nvSpPr>
        <p:spPr>
          <a:xfrm rot="-3279884">
            <a:off x="6299861" y="1418845"/>
            <a:ext cx="631787" cy="50526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25100" y="3373100"/>
            <a:ext cx="1625899" cy="162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/>
          <p:nvPr/>
        </p:nvSpPr>
        <p:spPr>
          <a:xfrm rot="3357317">
            <a:off x="6175508" y="2688744"/>
            <a:ext cx="631788" cy="50539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650" y="190900"/>
            <a:ext cx="1943100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9"/>
          <p:cNvPicPr preferRelativeResize="0"/>
          <p:nvPr/>
        </p:nvPicPr>
        <p:blipFill rotWithShape="1">
          <a:blip r:embed="rId4">
            <a:alphaModFix/>
          </a:blip>
          <a:srcRect b="25982" l="0" r="0" t="30321"/>
          <a:stretch/>
        </p:blipFill>
        <p:spPr>
          <a:xfrm>
            <a:off x="171650" y="4717100"/>
            <a:ext cx="1031500" cy="2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8023" y="4717100"/>
            <a:ext cx="766739" cy="2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5075" y="4686175"/>
            <a:ext cx="831258" cy="3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46645" y="4597875"/>
            <a:ext cx="513750" cy="51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4500" y="4605350"/>
            <a:ext cx="952500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9"/>
          <p:cNvSpPr txBox="1"/>
          <p:nvPr/>
        </p:nvSpPr>
        <p:spPr>
          <a:xfrm>
            <a:off x="525600" y="1850550"/>
            <a:ext cx="6236400" cy="14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</a:t>
            </a:r>
            <a:r>
              <a:rPr b="1" lang="en" sz="27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Using soft power when striking deals</a:t>
            </a:r>
            <a:endParaRPr sz="18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3" name="Google Shape;153;p19"/>
          <p:cNvSpPr/>
          <p:nvPr/>
        </p:nvSpPr>
        <p:spPr>
          <a:xfrm rot="-3279884">
            <a:off x="5979311" y="1291195"/>
            <a:ext cx="631787" cy="50526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19"/>
          <p:cNvPicPr preferRelativeResize="0"/>
          <p:nvPr/>
        </p:nvPicPr>
        <p:blipFill rotWithShape="1">
          <a:blip r:embed="rId4">
            <a:alphaModFix/>
          </a:blip>
          <a:srcRect b="25982" l="0" r="0" t="30321"/>
          <a:stretch/>
        </p:blipFill>
        <p:spPr>
          <a:xfrm>
            <a:off x="6197800" y="534700"/>
            <a:ext cx="2763275" cy="75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84000" y="3512900"/>
            <a:ext cx="2061225" cy="109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9"/>
          <p:cNvSpPr/>
          <p:nvPr/>
        </p:nvSpPr>
        <p:spPr>
          <a:xfrm rot="2930994">
            <a:off x="5979258" y="2798701"/>
            <a:ext cx="631882" cy="50516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650" y="190900"/>
            <a:ext cx="1943100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0"/>
          <p:cNvPicPr preferRelativeResize="0"/>
          <p:nvPr/>
        </p:nvPicPr>
        <p:blipFill rotWithShape="1">
          <a:blip r:embed="rId4">
            <a:alphaModFix/>
          </a:blip>
          <a:srcRect b="25982" l="0" r="0" t="30321"/>
          <a:stretch/>
        </p:blipFill>
        <p:spPr>
          <a:xfrm>
            <a:off x="171650" y="4717100"/>
            <a:ext cx="1031500" cy="2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8023" y="4717100"/>
            <a:ext cx="766739" cy="2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5075" y="4686175"/>
            <a:ext cx="831258" cy="3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46645" y="4597875"/>
            <a:ext cx="513750" cy="51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4500" y="4605350"/>
            <a:ext cx="952500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0"/>
          <p:cNvSpPr txBox="1"/>
          <p:nvPr/>
        </p:nvSpPr>
        <p:spPr>
          <a:xfrm>
            <a:off x="496450" y="1850550"/>
            <a:ext cx="6236400" cy="14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3.</a:t>
            </a:r>
            <a:r>
              <a:rPr b="1" lang="en" sz="27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Taking action into our own hands </a:t>
            </a:r>
            <a:endParaRPr sz="18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8" name="Google Shape;168;p20"/>
          <p:cNvSpPr/>
          <p:nvPr/>
        </p:nvSpPr>
        <p:spPr>
          <a:xfrm rot="-3279884">
            <a:off x="5979311" y="1291195"/>
            <a:ext cx="631787" cy="50526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0"/>
          <p:cNvSpPr/>
          <p:nvPr/>
        </p:nvSpPr>
        <p:spPr>
          <a:xfrm rot="2930994">
            <a:off x="5979258" y="2798701"/>
            <a:ext cx="631882" cy="50516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85250" y="152400"/>
            <a:ext cx="2106350" cy="210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85250" y="2571750"/>
            <a:ext cx="2106350" cy="210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6450" y="2507655"/>
            <a:ext cx="2106348" cy="197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834575" y="2507650"/>
            <a:ext cx="2632932" cy="197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